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Google Sans SemiBold" panose="020B0604020202020204" charset="0"/>
      <p:regular r:id="rId4"/>
      <p:bold r:id="rId5"/>
      <p:italic r:id="rId6"/>
      <p:boldItalic r:id="rId7"/>
    </p:embeddedFont>
    <p:embeddedFont>
      <p:font typeface="Google Sans" panose="020B0604020202020204" charset="0"/>
      <p:regular r:id="rId8"/>
      <p:bold r:id="rId9"/>
      <p:italic r:id="rId10"/>
      <p:boldItalic r:id="rId11"/>
    </p:embeddedFont>
    <p:embeddedFont>
      <p:font typeface="Roboto" panose="020B0604020202020204" charset="0"/>
      <p:regular r:id="rId12"/>
      <p:bold r:id="rId13"/>
      <p:italic r:id="rId14"/>
      <p:boldItalic r:id="rId15"/>
    </p:embeddedFont>
    <p:embeddedFont>
      <p:font typeface="PT Sans Narrow" panose="020B0604020202020204" charset="-94"/>
      <p:regular r:id="rId16"/>
      <p:bold r:id="rId17"/>
    </p:embeddedFont>
    <p:embeddedFont>
      <p:font typeface="Work Sans" panose="020B0604020202020204" charset="-94"/>
      <p:regular r:id="rId18"/>
      <p:bold r:id="rId19"/>
      <p:italic r:id="rId20"/>
      <p:boldItalic r:id="rId21"/>
    </p:embeddedFont>
    <p:embeddedFont>
      <p:font typeface="Calibri" panose="020F0502020204030204" pitchFamily="3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Başlıksız Bölüm" id="{648DCF5A-8B1E-4197-B14A-A9F14B65CEE6}">
          <p14:sldIdLst>
            <p14:sldId id="256"/>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43" y="-115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390e7c1ade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390e7c1a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3905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5237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1441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9717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8"/>
          <p:cNvSpPr txBox="1">
            <a:spLocks noGrp="1"/>
          </p:cNvSpPr>
          <p:nvPr>
            <p:ph type="title"/>
          </p:nvPr>
        </p:nvSpPr>
        <p:spPr>
          <a:xfrm>
            <a:off x="432000" y="449725"/>
            <a:ext cx="6908400" cy="771300"/>
          </a:xfrm>
          <a:prstGeom prst="rect">
            <a:avLst/>
          </a:prstGeom>
        </p:spPr>
        <p:txBody>
          <a:bodyPr spcFirstLastPara="1" wrap="square" lIns="91425" tIns="91425" rIns="91425" bIns="91425" anchor="t" anchorCtr="0">
            <a:normAutofit/>
          </a:bodyPr>
          <a:lstStyle/>
          <a:p>
            <a:pPr lvl="0">
              <a:lnSpc>
                <a:spcPct val="95000"/>
              </a:lnSpc>
              <a:buSzPct val="61111"/>
            </a:pPr>
            <a:r>
              <a:rPr lang="tr-TR" sz="1800" b="1" dirty="0"/>
              <a:t>New York Şehri TLC Projesi için İstatistiksel İnceleme ve A/B Testi</a:t>
            </a:r>
            <a:endParaRPr dirty="0"/>
          </a:p>
        </p:txBody>
      </p:sp>
      <p:sp>
        <p:nvSpPr>
          <p:cNvPr id="156" name="Google Shape;156;p8"/>
          <p:cNvSpPr txBox="1"/>
          <p:nvPr/>
        </p:nvSpPr>
        <p:spPr>
          <a:xfrm>
            <a:off x="2056950" y="1477750"/>
            <a:ext cx="5540100" cy="476400"/>
          </a:xfrm>
          <a:prstGeom prst="rect">
            <a:avLst/>
          </a:prstGeom>
          <a:noFill/>
          <a:ln>
            <a:noFill/>
          </a:ln>
        </p:spPr>
        <p:txBody>
          <a:bodyPr spcFirstLastPara="1" wrap="square" lIns="91425" tIns="91425" rIns="91425" bIns="91425" anchor="t" anchorCtr="0">
            <a:noAutofit/>
          </a:bodyPr>
          <a:lstStyle/>
          <a:p>
            <a:pPr lvl="0">
              <a:buClr>
                <a:schemeClr val="dk1"/>
              </a:buClr>
              <a:buSzPts val="1100"/>
            </a:pPr>
            <a:r>
              <a:rPr lang="tr-TR" sz="1200" dirty="0">
                <a:solidFill>
                  <a:schemeClr val="dk1"/>
                </a:solidFill>
                <a:latin typeface="Google Sans"/>
                <a:ea typeface="Google Sans"/>
                <a:cs typeface="Google Sans"/>
                <a:sym typeface="Google Sans"/>
              </a:rPr>
              <a:t>Bu projenin amacı, her yolculuktan önce taksi ücretlerini tahmin etmektir. Bu noktada, bu projenin odak noktası New York City taksi şoförleri için daha fazla gelir elde etmenin yollarını bulmaktır. Projenin bu kısmı, toplam ücret tutarı ile ödeme türü arasındaki ilişkiyi inceler.</a:t>
            </a:r>
            <a:endParaRPr sz="1300" dirty="0">
              <a:solidFill>
                <a:srgbClr val="666666"/>
              </a:solidFill>
              <a:latin typeface="Roboto"/>
              <a:ea typeface="Roboto"/>
              <a:cs typeface="Roboto"/>
              <a:sym typeface="Roboto"/>
            </a:endParaRPr>
          </a:p>
          <a:p>
            <a:pPr marL="0" lvl="0" indent="0" algn="l" rtl="0">
              <a:spcBef>
                <a:spcPts val="0"/>
              </a:spcBef>
              <a:spcAft>
                <a:spcPts val="0"/>
              </a:spcAft>
              <a:buNone/>
            </a:pPr>
            <a:endParaRPr sz="1300" dirty="0">
              <a:solidFill>
                <a:srgbClr val="666666"/>
              </a:solidFill>
              <a:latin typeface="Roboto"/>
              <a:ea typeface="Roboto"/>
              <a:cs typeface="Roboto"/>
              <a:sym typeface="Roboto"/>
            </a:endParaRPr>
          </a:p>
          <a:p>
            <a:pPr marL="0" lvl="0" indent="0" algn="l" rtl="0">
              <a:spcBef>
                <a:spcPts val="0"/>
              </a:spcBef>
              <a:spcAft>
                <a:spcPts val="0"/>
              </a:spcAft>
              <a:buNone/>
            </a:pPr>
            <a:r>
              <a:rPr lang="en" sz="1300" dirty="0">
                <a:solidFill>
                  <a:srgbClr val="666666"/>
                </a:solidFill>
                <a:latin typeface="Roboto"/>
                <a:ea typeface="Roboto"/>
                <a:cs typeface="Roboto"/>
                <a:sym typeface="Roboto"/>
              </a:rPr>
              <a:t> </a:t>
            </a:r>
            <a:endParaRPr sz="1300" dirty="0">
              <a:solidFill>
                <a:srgbClr val="666666"/>
              </a:solidFill>
              <a:latin typeface="Roboto"/>
              <a:ea typeface="Roboto"/>
              <a:cs typeface="Roboto"/>
              <a:sym typeface="Roboto"/>
            </a:endParaRPr>
          </a:p>
        </p:txBody>
      </p:sp>
      <p:sp>
        <p:nvSpPr>
          <p:cNvPr id="157" name="Google Shape;157;p8"/>
          <p:cNvSpPr txBox="1"/>
          <p:nvPr/>
        </p:nvSpPr>
        <p:spPr>
          <a:xfrm>
            <a:off x="2056950" y="2497525"/>
            <a:ext cx="5540100" cy="649800"/>
          </a:xfrm>
          <a:prstGeom prst="rect">
            <a:avLst/>
          </a:prstGeom>
          <a:noFill/>
          <a:ln>
            <a:noFill/>
          </a:ln>
        </p:spPr>
        <p:txBody>
          <a:bodyPr spcFirstLastPara="1" wrap="square" lIns="91425" tIns="91425" rIns="91425" bIns="91425" anchor="t" anchorCtr="0">
            <a:noAutofit/>
          </a:bodyPr>
          <a:lstStyle/>
          <a:p>
            <a:pPr lvl="0"/>
            <a:r>
              <a:rPr lang="tr-TR" sz="1200" dirty="0">
                <a:solidFill>
                  <a:schemeClr val="accent2"/>
                </a:solidFill>
                <a:latin typeface="Google Sans"/>
                <a:ea typeface="Google Sans"/>
                <a:cs typeface="Google Sans"/>
                <a:sym typeface="Google Sans"/>
              </a:rPr>
              <a:t>Taksi şoförleri değişen miktarlarda bahşiş alırlar. Toplam ücret tutarı ile ödeme türü arasındaki ilişkiyi incelerken, bu proje kredi kartıyla ödeme yapan müşterilerin nakit ödeme yapan müşterilere göre daha fazla toplam ücret tutarı ödeme eğiliminde olup olmadığını keşfetmeyi amaçlamaktadır.</a:t>
            </a:r>
            <a:endParaRPr sz="1200" dirty="0">
              <a:solidFill>
                <a:schemeClr val="accent2"/>
              </a:solidFill>
              <a:latin typeface="Google Sans"/>
              <a:ea typeface="Google Sans"/>
              <a:cs typeface="Google Sans"/>
              <a:sym typeface="Google Sans"/>
            </a:endParaRPr>
          </a:p>
        </p:txBody>
      </p:sp>
      <p:sp>
        <p:nvSpPr>
          <p:cNvPr id="158" name="Google Shape;158;p8"/>
          <p:cNvSpPr txBox="1"/>
          <p:nvPr/>
        </p:nvSpPr>
        <p:spPr>
          <a:xfrm>
            <a:off x="2056950" y="3481150"/>
            <a:ext cx="5540100" cy="649800"/>
          </a:xfrm>
          <a:prstGeom prst="rect">
            <a:avLst/>
          </a:prstGeom>
          <a:noFill/>
          <a:ln>
            <a:noFill/>
          </a:ln>
        </p:spPr>
        <p:txBody>
          <a:bodyPr spcFirstLastPara="1" wrap="square" lIns="91425" tIns="91425" rIns="91425" bIns="91425" anchor="t" anchorCtr="0">
            <a:noAutofit/>
          </a:bodyPr>
          <a:lstStyle/>
          <a:p>
            <a:pPr lvl="0"/>
            <a:r>
              <a:rPr lang="tr-TR" sz="1200" dirty="0" err="1">
                <a:solidFill>
                  <a:schemeClr val="accent2"/>
                </a:solidFill>
                <a:latin typeface="Google Sans"/>
                <a:ea typeface="Google Sans"/>
                <a:cs typeface="Google Sans"/>
                <a:sym typeface="Google Sans"/>
              </a:rPr>
              <a:t>Automatidata</a:t>
            </a:r>
            <a:r>
              <a:rPr lang="tr-TR" sz="1200" dirty="0">
                <a:solidFill>
                  <a:schemeClr val="accent2"/>
                </a:solidFill>
                <a:latin typeface="Google Sans"/>
                <a:ea typeface="Google Sans"/>
                <a:cs typeface="Google Sans"/>
                <a:sym typeface="Google Sans"/>
              </a:rPr>
              <a:t> ekibi, kredi kartı ödemesi ile toplam ücret tutarı arasındaki ilişkiyi analiz etmek için bir A/B testi yürüttü. Temel iş anlayışı, müşterileri kredi kartlarıyla ödeme yapmaya teşvik etmenin taksi şoförleri için muhtemelen daha fazla gelir yaratacağıdır.</a:t>
            </a:r>
            <a:endParaRPr sz="1200" dirty="0">
              <a:solidFill>
                <a:schemeClr val="accent2"/>
              </a:solidFill>
              <a:latin typeface="Google Sans"/>
              <a:ea typeface="Google Sans"/>
              <a:cs typeface="Google Sans"/>
              <a:sym typeface="Google Sans"/>
            </a:endParaRPr>
          </a:p>
        </p:txBody>
      </p:sp>
      <p:sp>
        <p:nvSpPr>
          <p:cNvPr id="159" name="Google Shape;159;p8"/>
          <p:cNvSpPr txBox="1"/>
          <p:nvPr/>
        </p:nvSpPr>
        <p:spPr>
          <a:xfrm>
            <a:off x="323000" y="4771350"/>
            <a:ext cx="7274100" cy="2492960"/>
          </a:xfrm>
          <a:prstGeom prst="rect">
            <a:avLst/>
          </a:prstGeom>
          <a:noFill/>
          <a:ln>
            <a:noFill/>
          </a:ln>
        </p:spPr>
        <p:txBody>
          <a:bodyPr spcFirstLastPara="1" wrap="square" lIns="91425" tIns="91425" rIns="91425" bIns="91425" anchor="t" anchorCtr="0">
            <a:spAutoFit/>
          </a:bodyPr>
          <a:lstStyle/>
          <a:p>
            <a:pPr lvl="0"/>
            <a:r>
              <a:rPr lang="tr-TR" sz="1200" b="1" dirty="0" smtClean="0">
                <a:solidFill>
                  <a:schemeClr val="dk1"/>
                </a:solidFill>
                <a:latin typeface="Google Sans"/>
                <a:ea typeface="Google Sans"/>
                <a:cs typeface="Google Sans"/>
                <a:sym typeface="Google Sans"/>
              </a:rPr>
              <a:t>A/B </a:t>
            </a:r>
            <a:r>
              <a:rPr lang="tr-TR" sz="1200" b="1" dirty="0">
                <a:solidFill>
                  <a:schemeClr val="dk1"/>
                </a:solidFill>
                <a:latin typeface="Google Sans"/>
                <a:ea typeface="Google Sans"/>
                <a:cs typeface="Google Sans"/>
                <a:sym typeface="Google Sans"/>
              </a:rPr>
              <a:t>testinde gerçekleştirilen adımlar</a:t>
            </a:r>
            <a:endParaRPr sz="1200" b="1" dirty="0" smtClean="0">
              <a:solidFill>
                <a:schemeClr val="dk1"/>
              </a:solidFill>
              <a:latin typeface="Google Sans"/>
              <a:ea typeface="Google Sans"/>
              <a:cs typeface="Google Sans"/>
              <a:sym typeface="Google Sans"/>
            </a:endParaRPr>
          </a:p>
          <a:p>
            <a:pPr marL="457200" lvl="0" indent="-298450">
              <a:spcBef>
                <a:spcPts val="1000"/>
              </a:spcBef>
              <a:buClr>
                <a:schemeClr val="dk1"/>
              </a:buClr>
              <a:buSzPts val="1100"/>
              <a:buFont typeface="Google Sans"/>
              <a:buAutoNum type="arabicPeriod"/>
            </a:pPr>
            <a:r>
              <a:rPr lang="tr-TR" sz="1100" dirty="0" smtClean="0">
                <a:solidFill>
                  <a:schemeClr val="dk1"/>
                </a:solidFill>
                <a:highlight>
                  <a:srgbClr val="FFFFFF"/>
                </a:highlight>
                <a:latin typeface="Google Sans"/>
                <a:ea typeface="Google Sans"/>
                <a:cs typeface="Google Sans"/>
                <a:sym typeface="Google Sans"/>
              </a:rPr>
              <a:t>Müşterilerin </a:t>
            </a:r>
            <a:r>
              <a:rPr lang="tr-TR" sz="1100" dirty="0">
                <a:solidFill>
                  <a:schemeClr val="dk1"/>
                </a:solidFill>
                <a:highlight>
                  <a:srgbClr val="FFFFFF"/>
                </a:highlight>
                <a:latin typeface="Google Sans"/>
                <a:ea typeface="Google Sans"/>
                <a:cs typeface="Google Sans"/>
                <a:sym typeface="Google Sans"/>
              </a:rPr>
              <a:t>rastgele seçilip iki gruba ayrıldığı bir deneyden toplanan örnek veriler:</a:t>
            </a:r>
            <a:endParaRPr sz="1100" dirty="0" smtClean="0">
              <a:solidFill>
                <a:schemeClr val="dk1"/>
              </a:solidFill>
              <a:highlight>
                <a:srgbClr val="FFFFFF"/>
              </a:highlight>
              <a:latin typeface="Google Sans"/>
              <a:ea typeface="Google Sans"/>
              <a:cs typeface="Google Sans"/>
              <a:sym typeface="Google Sans"/>
            </a:endParaRPr>
          </a:p>
          <a:p>
            <a:pPr marL="914400" lvl="1" indent="-298450">
              <a:spcBef>
                <a:spcPts val="1000"/>
              </a:spcBef>
              <a:buClr>
                <a:schemeClr val="dk1"/>
              </a:buClr>
              <a:buSzPts val="1100"/>
              <a:buFont typeface="Google Sans"/>
              <a:buAutoNum type="alphaLcPeriod"/>
            </a:pPr>
            <a:r>
              <a:rPr lang="tr-TR" sz="1100" dirty="0" smtClean="0">
                <a:solidFill>
                  <a:schemeClr val="dk1"/>
                </a:solidFill>
                <a:highlight>
                  <a:srgbClr val="FFFFFF"/>
                </a:highlight>
                <a:latin typeface="Google Sans"/>
                <a:ea typeface="Google Sans"/>
                <a:cs typeface="Google Sans"/>
                <a:sym typeface="Google Sans"/>
              </a:rPr>
              <a:t>Kredi </a:t>
            </a:r>
            <a:r>
              <a:rPr lang="tr-TR" sz="1100" dirty="0">
                <a:solidFill>
                  <a:schemeClr val="dk1"/>
                </a:solidFill>
                <a:highlight>
                  <a:srgbClr val="FFFFFF"/>
                </a:highlight>
                <a:latin typeface="Google Sans"/>
                <a:ea typeface="Google Sans"/>
                <a:cs typeface="Google Sans"/>
                <a:sym typeface="Google Sans"/>
              </a:rPr>
              <a:t>kartı ile ödeme yapması gereken müşteriler.</a:t>
            </a:r>
            <a:endParaRPr sz="1100" dirty="0" smtClean="0">
              <a:solidFill>
                <a:schemeClr val="dk1"/>
              </a:solidFill>
              <a:highlight>
                <a:srgbClr val="FFFFFF"/>
              </a:highlight>
              <a:latin typeface="Google Sans"/>
              <a:ea typeface="Google Sans"/>
              <a:cs typeface="Google Sans"/>
              <a:sym typeface="Google Sans"/>
            </a:endParaRPr>
          </a:p>
          <a:p>
            <a:pPr marL="914400" lvl="1" indent="-298450">
              <a:spcBef>
                <a:spcPts val="1000"/>
              </a:spcBef>
              <a:buClr>
                <a:schemeClr val="dk1"/>
              </a:buClr>
              <a:buSzPts val="1100"/>
              <a:buFont typeface="Google Sans"/>
              <a:buAutoNum type="alphaLcPeriod"/>
            </a:pPr>
            <a:r>
              <a:rPr lang="tr-TR" sz="1100" dirty="0" smtClean="0">
                <a:solidFill>
                  <a:schemeClr val="dk1"/>
                </a:solidFill>
                <a:highlight>
                  <a:srgbClr val="FFFFFF"/>
                </a:highlight>
                <a:latin typeface="Google Sans"/>
                <a:ea typeface="Google Sans"/>
                <a:cs typeface="Google Sans"/>
                <a:sym typeface="Google Sans"/>
              </a:rPr>
              <a:t>Nakit </a:t>
            </a:r>
            <a:r>
              <a:rPr lang="tr-TR" sz="1100" dirty="0">
                <a:solidFill>
                  <a:schemeClr val="dk1"/>
                </a:solidFill>
                <a:highlight>
                  <a:srgbClr val="FFFFFF"/>
                </a:highlight>
                <a:latin typeface="Google Sans"/>
                <a:ea typeface="Google Sans"/>
                <a:cs typeface="Google Sans"/>
                <a:sym typeface="Google Sans"/>
              </a:rPr>
              <a:t>ödeme yapması gereken müşteriler. Bu, ödeme yönteminin ücret tutarını nasıl etkilediğine dair </a:t>
            </a:r>
            <a:r>
              <a:rPr lang="tr-TR" sz="1100" dirty="0" err="1">
                <a:solidFill>
                  <a:schemeClr val="dk1"/>
                </a:solidFill>
                <a:highlight>
                  <a:srgbClr val="FFFFFF"/>
                </a:highlight>
                <a:latin typeface="Google Sans"/>
                <a:ea typeface="Google Sans"/>
                <a:cs typeface="Google Sans"/>
                <a:sym typeface="Google Sans"/>
              </a:rPr>
              <a:t>nedensel</a:t>
            </a:r>
            <a:r>
              <a:rPr lang="tr-TR" sz="1100" dirty="0">
                <a:solidFill>
                  <a:schemeClr val="dk1"/>
                </a:solidFill>
                <a:highlight>
                  <a:srgbClr val="FFFFFF"/>
                </a:highlight>
                <a:latin typeface="Google Sans"/>
                <a:ea typeface="Google Sans"/>
                <a:cs typeface="Google Sans"/>
                <a:sym typeface="Google Sans"/>
              </a:rPr>
              <a:t> sonuçlar çıkarmamızı sağlar.</a:t>
            </a:r>
            <a:endParaRPr sz="1100" dirty="0">
              <a:solidFill>
                <a:schemeClr val="dk1"/>
              </a:solidFill>
              <a:highlight>
                <a:srgbClr val="FFFFFF"/>
              </a:highlight>
              <a:latin typeface="Google Sans"/>
              <a:ea typeface="Google Sans"/>
              <a:cs typeface="Google Sans"/>
              <a:sym typeface="Google Sans"/>
            </a:endParaRPr>
          </a:p>
          <a:p>
            <a:pPr marL="457200" lvl="0" indent="-298450">
              <a:spcBef>
                <a:spcPts val="1000"/>
              </a:spcBef>
              <a:buClr>
                <a:schemeClr val="dk1"/>
              </a:buClr>
              <a:buSzPts val="1100"/>
              <a:buFont typeface="Google Sans"/>
              <a:buAutoNum type="arabicPeriod"/>
            </a:pPr>
            <a:r>
              <a:rPr lang="tr-TR" sz="1100" dirty="0" smtClean="0">
                <a:solidFill>
                  <a:schemeClr val="dk1"/>
                </a:solidFill>
                <a:highlight>
                  <a:srgbClr val="FFFFFF"/>
                </a:highlight>
                <a:latin typeface="Google Sans"/>
                <a:ea typeface="Google Sans"/>
                <a:cs typeface="Google Sans"/>
                <a:sym typeface="Google Sans"/>
              </a:rPr>
              <a:t>Müşteriye </a:t>
            </a:r>
            <a:r>
              <a:rPr lang="tr-TR" sz="1100" dirty="0">
                <a:solidFill>
                  <a:schemeClr val="dk1"/>
                </a:solidFill>
                <a:highlight>
                  <a:srgbClr val="FFFFFF"/>
                </a:highlight>
                <a:latin typeface="Google Sans"/>
                <a:ea typeface="Google Sans"/>
                <a:cs typeface="Google Sans"/>
                <a:sym typeface="Google Sans"/>
              </a:rPr>
              <a:t>sunulan her ödeme yöntemi için ortalama toplam ücret tutarını daha iyi anlamak amacıyla hesaplanan tanımlayıcı istatistikler.</a:t>
            </a:r>
            <a:endParaRPr sz="1100" dirty="0">
              <a:solidFill>
                <a:schemeClr val="dk1"/>
              </a:solidFill>
              <a:highlight>
                <a:srgbClr val="FFFFFF"/>
              </a:highlight>
              <a:latin typeface="Google Sans"/>
              <a:ea typeface="Google Sans"/>
              <a:cs typeface="Google Sans"/>
              <a:sym typeface="Google Sans"/>
            </a:endParaRPr>
          </a:p>
          <a:p>
            <a:pPr marL="457200" lvl="0" indent="-298450">
              <a:spcBef>
                <a:spcPts val="1000"/>
              </a:spcBef>
              <a:spcAft>
                <a:spcPts val="1000"/>
              </a:spcAft>
              <a:buClr>
                <a:schemeClr val="dk1"/>
              </a:buClr>
              <a:buSzPts val="1100"/>
              <a:buFont typeface="Google Sans"/>
              <a:buAutoNum type="arabicPeriod"/>
            </a:pPr>
            <a:r>
              <a:rPr lang="tr-TR" sz="1100" dirty="0" smtClean="0">
                <a:solidFill>
                  <a:schemeClr val="dk1"/>
                </a:solidFill>
                <a:latin typeface="Google Sans"/>
                <a:ea typeface="Google Sans"/>
                <a:cs typeface="Google Sans"/>
                <a:sym typeface="Google Sans"/>
              </a:rPr>
              <a:t>Kredi </a:t>
            </a:r>
            <a:r>
              <a:rPr lang="tr-TR" sz="1100" dirty="0">
                <a:solidFill>
                  <a:schemeClr val="dk1"/>
                </a:solidFill>
                <a:latin typeface="Google Sans"/>
                <a:ea typeface="Google Sans"/>
                <a:cs typeface="Google Sans"/>
                <a:sym typeface="Google Sans"/>
              </a:rPr>
              <a:t>kartı kullanan müşteriler ile nakit kullanan müşteriler arasında ortalama toplam ücrette istatistiksel olarak anlamlı bir fark olup olmadığını belirlemek için iki </a:t>
            </a:r>
            <a:r>
              <a:rPr lang="tr-TR" sz="1100" dirty="0" err="1">
                <a:solidFill>
                  <a:schemeClr val="dk1"/>
                </a:solidFill>
                <a:latin typeface="Google Sans"/>
                <a:ea typeface="Google Sans"/>
                <a:cs typeface="Google Sans"/>
                <a:sym typeface="Google Sans"/>
              </a:rPr>
              <a:t>örneklemli</a:t>
            </a:r>
            <a:r>
              <a:rPr lang="tr-TR" sz="1100" dirty="0">
                <a:solidFill>
                  <a:schemeClr val="dk1"/>
                </a:solidFill>
                <a:latin typeface="Google Sans"/>
                <a:ea typeface="Google Sans"/>
                <a:cs typeface="Google Sans"/>
                <a:sym typeface="Google Sans"/>
              </a:rPr>
              <a:t> t-testi uygulandı.</a:t>
            </a:r>
            <a:endParaRPr sz="1100" dirty="0">
              <a:solidFill>
                <a:schemeClr val="dk1"/>
              </a:solidFill>
              <a:latin typeface="Google Sans"/>
              <a:ea typeface="Google Sans"/>
              <a:cs typeface="Google Sans"/>
              <a:sym typeface="Google Sans"/>
            </a:endParaRPr>
          </a:p>
        </p:txBody>
      </p:sp>
      <p:sp>
        <p:nvSpPr>
          <p:cNvPr id="160" name="Google Shape;160;p8"/>
          <p:cNvSpPr txBox="1"/>
          <p:nvPr/>
        </p:nvSpPr>
        <p:spPr>
          <a:xfrm>
            <a:off x="326125" y="7187175"/>
            <a:ext cx="7438800" cy="92842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00" b="1" dirty="0">
              <a:solidFill>
                <a:schemeClr val="accent2"/>
              </a:solidFill>
              <a:latin typeface="Google Sans"/>
              <a:ea typeface="Google Sans"/>
              <a:cs typeface="Google Sans"/>
              <a:sym typeface="Google Sans"/>
            </a:endParaRPr>
          </a:p>
          <a:p>
            <a:pPr lvl="0"/>
            <a:r>
              <a:rPr lang="tr-TR" sz="1200" b="1" dirty="0" smtClean="0">
                <a:solidFill>
                  <a:schemeClr val="accent2"/>
                </a:solidFill>
                <a:latin typeface="Google Sans"/>
                <a:ea typeface="Google Sans"/>
                <a:cs typeface="Google Sans"/>
                <a:sym typeface="Google Sans"/>
              </a:rPr>
              <a:t>A/B </a:t>
            </a:r>
            <a:r>
              <a:rPr lang="tr-TR" sz="1200" b="1" dirty="0">
                <a:solidFill>
                  <a:schemeClr val="accent2"/>
                </a:solidFill>
                <a:latin typeface="Google Sans"/>
                <a:ea typeface="Google Sans"/>
                <a:cs typeface="Google Sans"/>
                <a:sym typeface="Google Sans"/>
              </a:rPr>
              <a:t>testi sonuçları</a:t>
            </a:r>
            <a:endParaRPr sz="1200" b="1" dirty="0">
              <a:solidFill>
                <a:schemeClr val="accent2"/>
              </a:solidFill>
              <a:latin typeface="Google Sans"/>
              <a:ea typeface="Google Sans"/>
              <a:cs typeface="Google Sans"/>
              <a:sym typeface="Google Sans"/>
            </a:endParaRPr>
          </a:p>
          <a:p>
            <a:pPr marL="0" lvl="0" indent="0" algn="l" rtl="0">
              <a:spcBef>
                <a:spcPts val="0"/>
              </a:spcBef>
              <a:spcAft>
                <a:spcPts val="0"/>
              </a:spcAft>
              <a:buNone/>
            </a:pPr>
            <a:endParaRPr sz="500" b="1" dirty="0">
              <a:solidFill>
                <a:schemeClr val="accent2"/>
              </a:solidFill>
              <a:latin typeface="Google Sans"/>
              <a:ea typeface="Google Sans"/>
              <a:cs typeface="Google Sans"/>
              <a:sym typeface="Google Sans"/>
            </a:endParaRPr>
          </a:p>
          <a:p>
            <a:pPr lvl="0">
              <a:spcAft>
                <a:spcPts val="1000"/>
              </a:spcAft>
            </a:pPr>
            <a:r>
              <a:rPr lang="tr-TR" sz="1100" dirty="0">
                <a:solidFill>
                  <a:schemeClr val="dk1"/>
                </a:solidFill>
                <a:latin typeface="Google Sans"/>
                <a:ea typeface="Google Sans"/>
                <a:cs typeface="Google Sans"/>
                <a:sym typeface="Google Sans"/>
              </a:rPr>
              <a:t>Kredi kartı kullanan müşteriler ile nakit kullanan müşteriler arasında ortalama toplam ücrette istatistiksel olarak anlamlı bir fark vardır. Kredi kartı kullanan müşteriler </a:t>
            </a:r>
            <a:r>
              <a:rPr lang="tr-TR" sz="1100" dirty="0" err="1">
                <a:solidFill>
                  <a:schemeClr val="dk1"/>
                </a:solidFill>
                <a:latin typeface="Google Sans"/>
                <a:ea typeface="Google Sans"/>
                <a:cs typeface="Google Sans"/>
                <a:sym typeface="Google Sans"/>
              </a:rPr>
              <a:t>nakite</a:t>
            </a:r>
            <a:r>
              <a:rPr lang="tr-TR" sz="1100" dirty="0">
                <a:solidFill>
                  <a:schemeClr val="dk1"/>
                </a:solidFill>
                <a:latin typeface="Google Sans"/>
                <a:ea typeface="Google Sans"/>
                <a:cs typeface="Google Sans"/>
                <a:sym typeface="Google Sans"/>
              </a:rPr>
              <a:t> kıyasla daha yüksek bir toplam tutar gösterdi.</a:t>
            </a:r>
            <a:endParaRPr sz="1100" dirty="0">
              <a:solidFill>
                <a:schemeClr val="accent2"/>
              </a:solidFill>
              <a:latin typeface="Google Sans"/>
              <a:ea typeface="Google Sans"/>
              <a:cs typeface="Google Sans"/>
              <a:sym typeface="Google Sans"/>
            </a:endParaRPr>
          </a:p>
        </p:txBody>
      </p:sp>
      <p:sp>
        <p:nvSpPr>
          <p:cNvPr id="161" name="Google Shape;161;p8"/>
          <p:cNvSpPr txBox="1"/>
          <p:nvPr/>
        </p:nvSpPr>
        <p:spPr>
          <a:xfrm>
            <a:off x="399200" y="8369400"/>
            <a:ext cx="7028400" cy="557400"/>
          </a:xfrm>
          <a:prstGeom prst="rect">
            <a:avLst/>
          </a:prstGeom>
          <a:noFill/>
          <a:ln>
            <a:noFill/>
          </a:ln>
        </p:spPr>
        <p:txBody>
          <a:bodyPr spcFirstLastPara="1" wrap="square" lIns="91425" tIns="91425" rIns="91425" bIns="91425" anchor="t" anchorCtr="0">
            <a:noAutofit/>
          </a:bodyPr>
          <a:lstStyle/>
          <a:p>
            <a:pPr lvl="0">
              <a:lnSpc>
                <a:spcPct val="115000"/>
              </a:lnSpc>
              <a:spcAft>
                <a:spcPts val="350"/>
              </a:spcAft>
            </a:pPr>
            <a:r>
              <a:rPr lang="tr-TR" sz="1100" dirty="0" err="1">
                <a:solidFill>
                  <a:schemeClr val="dk1"/>
                </a:solidFill>
                <a:latin typeface="Google Sans"/>
                <a:ea typeface="Google Sans"/>
                <a:cs typeface="Google Sans"/>
                <a:sym typeface="Google Sans"/>
              </a:rPr>
              <a:t>Automatidata</a:t>
            </a:r>
            <a:r>
              <a:rPr lang="tr-TR" sz="1100" dirty="0">
                <a:solidFill>
                  <a:schemeClr val="dk1"/>
                </a:solidFill>
                <a:latin typeface="Google Sans"/>
                <a:ea typeface="Google Sans"/>
                <a:cs typeface="Google Sans"/>
                <a:sym typeface="Google Sans"/>
              </a:rPr>
              <a:t> veri ekibi, New York City </a:t>
            </a:r>
            <a:r>
              <a:rPr lang="tr-TR" sz="1100" dirty="0" err="1">
                <a:solidFill>
                  <a:schemeClr val="dk1"/>
                </a:solidFill>
                <a:latin typeface="Google Sans"/>
                <a:ea typeface="Google Sans"/>
                <a:cs typeface="Google Sans"/>
                <a:sym typeface="Google Sans"/>
              </a:rPr>
              <a:t>TLC'nin</a:t>
            </a:r>
            <a:r>
              <a:rPr lang="tr-TR" sz="1100" dirty="0">
                <a:solidFill>
                  <a:schemeClr val="dk1"/>
                </a:solidFill>
                <a:latin typeface="Google Sans"/>
                <a:ea typeface="Google Sans"/>
                <a:cs typeface="Google Sans"/>
                <a:sym typeface="Google Sans"/>
              </a:rPr>
              <a:t> müşterileri kredi kartlarıyla ödeme yapmaya teşvik etmesini ve kredi kartı ödemelerini teşvik etmek için stratejiler oluşturmasını öneriyor. Örneğin, New York City TLC taksilerine "Kredi kartı ödemeleri tercih edilir" yazan tabelalar yerleştirebilir ve taksi şoförlerinin müşterilere kredi kartı ödemelerinin tercih edildiğini sözlü olarak bildirmelerini gerektiren bir protokol uygulayabilir.</a:t>
            </a:r>
            <a:endParaRPr sz="1100" dirty="0">
              <a:solidFill>
                <a:srgbClr val="666666"/>
              </a:solidFill>
              <a:latin typeface="Google Sans"/>
              <a:ea typeface="Google Sans"/>
              <a:cs typeface="Google Sans"/>
              <a:sym typeface="Google Sans"/>
            </a:endParaRPr>
          </a:p>
        </p:txBody>
      </p:sp>
      <p:sp>
        <p:nvSpPr>
          <p:cNvPr id="162" name="Google Shape;162;p8"/>
          <p:cNvSpPr txBox="1"/>
          <p:nvPr/>
        </p:nvSpPr>
        <p:spPr>
          <a:xfrm>
            <a:off x="1763100" y="879818"/>
            <a:ext cx="4246200" cy="397001"/>
          </a:xfrm>
          <a:prstGeom prst="rect">
            <a:avLst/>
          </a:prstGeom>
          <a:noFill/>
          <a:ln>
            <a:noFill/>
          </a:ln>
        </p:spPr>
        <p:txBody>
          <a:bodyPr spcFirstLastPara="1" wrap="square" lIns="91425" tIns="91425" rIns="91425" bIns="91425" anchor="t" anchorCtr="0">
            <a:spAutoFit/>
          </a:bodyPr>
          <a:lstStyle/>
          <a:p>
            <a:pPr lvl="0" algn="ctr">
              <a:lnSpc>
                <a:spcPct val="115000"/>
              </a:lnSpc>
            </a:pPr>
            <a:r>
              <a:rPr lang="tr-TR" sz="1200" dirty="0">
                <a:latin typeface="PT Sans Narrow"/>
                <a:ea typeface="PT Sans Narrow"/>
                <a:cs typeface="PT Sans Narrow"/>
                <a:sym typeface="PT Sans Narrow"/>
              </a:rPr>
              <a:t>Yönetici özet </a:t>
            </a:r>
            <a:r>
              <a:rPr lang="tr-TR" sz="1200" dirty="0" smtClean="0">
                <a:latin typeface="PT Sans Narrow"/>
                <a:ea typeface="PT Sans Narrow"/>
                <a:cs typeface="PT Sans Narrow"/>
                <a:sym typeface="PT Sans Narrow"/>
              </a:rPr>
              <a:t>raporu</a:t>
            </a:r>
            <a:endParaRPr sz="1200" dirty="0">
              <a:latin typeface="PT Sans Narrow"/>
              <a:ea typeface="PT Sans Narrow"/>
              <a:cs typeface="PT Sans Narrow"/>
              <a:sym typeface="PT Sans Narrow"/>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326</Words>
  <Application>Microsoft Office PowerPoint</Application>
  <PresentationFormat>Özel</PresentationFormat>
  <Paragraphs>18</Paragraphs>
  <Slides>1</Slides>
  <Notes>1</Notes>
  <HiddenSlides>0</HiddenSlides>
  <MMClips>0</MMClips>
  <ScaleCrop>false</ScaleCrop>
  <HeadingPairs>
    <vt:vector size="6" baseType="variant">
      <vt:variant>
        <vt:lpstr>Kullanılan Yazı Tipleri</vt:lpstr>
      </vt:variant>
      <vt:variant>
        <vt:i4>7</vt:i4>
      </vt:variant>
      <vt:variant>
        <vt:lpstr>Tema</vt:lpstr>
      </vt:variant>
      <vt:variant>
        <vt:i4>1</vt:i4>
      </vt:variant>
      <vt:variant>
        <vt:lpstr>Slayt Başlıkları</vt:lpstr>
      </vt:variant>
      <vt:variant>
        <vt:i4>1</vt:i4>
      </vt:variant>
    </vt:vector>
  </HeadingPairs>
  <TitlesOfParts>
    <vt:vector size="9" baseType="lpstr">
      <vt:lpstr>Google Sans SemiBold</vt:lpstr>
      <vt:lpstr>Arial</vt:lpstr>
      <vt:lpstr>Google Sans</vt:lpstr>
      <vt:lpstr>Roboto</vt:lpstr>
      <vt:lpstr>PT Sans Narrow</vt:lpstr>
      <vt:lpstr>Work Sans</vt:lpstr>
      <vt:lpstr>Calibri</vt:lpstr>
      <vt:lpstr>Simple Light</vt:lpstr>
      <vt:lpstr>New York Şehri TLC Projesi için İstatistiksel İnceleme ve A/B Testi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 York Şehri TLC Projesi için İstatistiksel İnceleme ve A/B Testi</dc:title>
  <cp:lastModifiedBy>Sedat Magac</cp:lastModifiedBy>
  <cp:revision>1</cp:revision>
  <dcterms:modified xsi:type="dcterms:W3CDTF">2025-02-05T09:10:15Z</dcterms:modified>
</cp:coreProperties>
</file>